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59" r:id="rId5"/>
    <p:sldId id="261" r:id="rId6"/>
    <p:sldId id="260" r:id="rId7"/>
    <p:sldId id="262" r:id="rId8"/>
    <p:sldId id="263" r:id="rId9"/>
    <p:sldId id="264" r:id="rId10"/>
    <p:sldId id="265" r:id="rId11"/>
    <p:sldId id="267" r:id="rId12"/>
    <p:sldId id="266"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8" autoAdjust="0"/>
    <p:restoredTop sz="94660"/>
  </p:normalViewPr>
  <p:slideViewPr>
    <p:cSldViewPr snapToGrid="0">
      <p:cViewPr varScale="1">
        <p:scale>
          <a:sx n="86" d="100"/>
          <a:sy n="86" d="100"/>
        </p:scale>
        <p:origin x="33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63A0E6-1D4A-4965-9038-B55D63EABD4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CDC0E07-826C-41CB-A89E-81DAC39505EA}">
      <dgm:prSet/>
      <dgm:spPr/>
      <dgm:t>
        <a:bodyPr/>
        <a:lstStyle/>
        <a:p>
          <a:r>
            <a:rPr lang="nl-NL" baseline="0" dirty="0"/>
            <a:t>Regulier 	(laag risico)</a:t>
          </a:r>
          <a:endParaRPr lang="en-US" dirty="0"/>
        </a:p>
      </dgm:t>
    </dgm:pt>
    <dgm:pt modelId="{9A407C2A-4C42-474C-BE45-637554639C71}" type="parTrans" cxnId="{39B75777-8FCF-4587-BD63-D5FBBADFC856}">
      <dgm:prSet/>
      <dgm:spPr/>
      <dgm:t>
        <a:bodyPr/>
        <a:lstStyle/>
        <a:p>
          <a:endParaRPr lang="en-US"/>
        </a:p>
      </dgm:t>
    </dgm:pt>
    <dgm:pt modelId="{ADF9B179-7E80-4EEE-9686-6062560E2847}" type="sibTrans" cxnId="{39B75777-8FCF-4587-BD63-D5FBBADFC856}">
      <dgm:prSet/>
      <dgm:spPr/>
      <dgm:t>
        <a:bodyPr/>
        <a:lstStyle/>
        <a:p>
          <a:endParaRPr lang="en-US"/>
        </a:p>
      </dgm:t>
    </dgm:pt>
    <dgm:pt modelId="{49437440-4956-4897-B261-5916A4F3A98F}">
      <dgm:prSet/>
      <dgm:spPr/>
      <dgm:t>
        <a:bodyPr/>
        <a:lstStyle/>
        <a:p>
          <a:r>
            <a:rPr lang="nl-NL" baseline="0"/>
            <a:t>Aandacht	(beperkt risico)</a:t>
          </a:r>
          <a:endParaRPr lang="en-US"/>
        </a:p>
      </dgm:t>
    </dgm:pt>
    <dgm:pt modelId="{AD9E6058-2B3E-497B-AC82-04065EB68A52}" type="parTrans" cxnId="{B648D76F-22F3-4439-A119-3B4773E27D2F}">
      <dgm:prSet/>
      <dgm:spPr/>
      <dgm:t>
        <a:bodyPr/>
        <a:lstStyle/>
        <a:p>
          <a:endParaRPr lang="en-US"/>
        </a:p>
      </dgm:t>
    </dgm:pt>
    <dgm:pt modelId="{444316F8-D9B6-4A6D-9C55-B0AA419B7788}" type="sibTrans" cxnId="{B648D76F-22F3-4439-A119-3B4773E27D2F}">
      <dgm:prSet/>
      <dgm:spPr/>
      <dgm:t>
        <a:bodyPr/>
        <a:lstStyle/>
        <a:p>
          <a:endParaRPr lang="en-US"/>
        </a:p>
      </dgm:t>
    </dgm:pt>
    <dgm:pt modelId="{A05DD7FE-AA52-4622-85B9-25590E41CF73}">
      <dgm:prSet/>
      <dgm:spPr/>
      <dgm:t>
        <a:bodyPr/>
        <a:lstStyle/>
        <a:p>
          <a:r>
            <a:rPr lang="nl-NL" baseline="0"/>
            <a:t>Risico		(hoog risico)</a:t>
          </a:r>
          <a:endParaRPr lang="en-US"/>
        </a:p>
      </dgm:t>
    </dgm:pt>
    <dgm:pt modelId="{220B7972-D50C-4C72-B550-B4AFEDDCD8D8}" type="parTrans" cxnId="{94464F15-96FF-47A4-A125-4789A36A4D54}">
      <dgm:prSet/>
      <dgm:spPr/>
      <dgm:t>
        <a:bodyPr/>
        <a:lstStyle/>
        <a:p>
          <a:endParaRPr lang="en-US"/>
        </a:p>
      </dgm:t>
    </dgm:pt>
    <dgm:pt modelId="{6FBE7826-C939-4647-AD12-709EA545FA0D}" type="sibTrans" cxnId="{94464F15-96FF-47A4-A125-4789A36A4D54}">
      <dgm:prSet/>
      <dgm:spPr/>
      <dgm:t>
        <a:bodyPr/>
        <a:lstStyle/>
        <a:p>
          <a:endParaRPr lang="en-US"/>
        </a:p>
      </dgm:t>
    </dgm:pt>
    <dgm:pt modelId="{746BD846-59D2-4833-AE34-E8E2D0A2AC52}" type="pres">
      <dgm:prSet presAssocID="{3063A0E6-1D4A-4965-9038-B55D63EABD48}" presName="root" presStyleCnt="0">
        <dgm:presLayoutVars>
          <dgm:dir/>
          <dgm:resizeHandles val="exact"/>
        </dgm:presLayoutVars>
      </dgm:prSet>
      <dgm:spPr/>
    </dgm:pt>
    <dgm:pt modelId="{22E78ABA-CE90-4440-88C2-9D8C56C26179}" type="pres">
      <dgm:prSet presAssocID="{0CDC0E07-826C-41CB-A89E-81DAC39505EA}" presName="compNode" presStyleCnt="0"/>
      <dgm:spPr/>
    </dgm:pt>
    <dgm:pt modelId="{B8B16FF0-55B7-4E43-B37B-D06F93112311}" type="pres">
      <dgm:prSet presAssocID="{0CDC0E07-826C-41CB-A89E-81DAC39505EA}" presName="bgRect" presStyleLbl="bgShp" presStyleIdx="0" presStyleCnt="3"/>
      <dgm:spPr/>
    </dgm:pt>
    <dgm:pt modelId="{C8E7E57F-76D6-4519-856C-E02373B52468}" type="pres">
      <dgm:prSet presAssocID="{0CDC0E07-826C-41CB-A89E-81DAC39505E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o-Hazard"/>
        </a:ext>
      </dgm:extLst>
    </dgm:pt>
    <dgm:pt modelId="{4E347006-9449-430B-BBDE-72C37E58C0AF}" type="pres">
      <dgm:prSet presAssocID="{0CDC0E07-826C-41CB-A89E-81DAC39505EA}" presName="spaceRect" presStyleCnt="0"/>
      <dgm:spPr/>
    </dgm:pt>
    <dgm:pt modelId="{CCD0A31F-A0F3-4D9D-B58E-31E28F09005A}" type="pres">
      <dgm:prSet presAssocID="{0CDC0E07-826C-41CB-A89E-81DAC39505EA}" presName="parTx" presStyleLbl="revTx" presStyleIdx="0" presStyleCnt="3">
        <dgm:presLayoutVars>
          <dgm:chMax val="0"/>
          <dgm:chPref val="0"/>
        </dgm:presLayoutVars>
      </dgm:prSet>
      <dgm:spPr/>
    </dgm:pt>
    <dgm:pt modelId="{B4A550B0-DE92-4A2E-BE93-307E8FD4010F}" type="pres">
      <dgm:prSet presAssocID="{ADF9B179-7E80-4EEE-9686-6062560E2847}" presName="sibTrans" presStyleCnt="0"/>
      <dgm:spPr/>
    </dgm:pt>
    <dgm:pt modelId="{852E1E2B-C3B0-4E27-8421-73FEB2D3A0A5}" type="pres">
      <dgm:prSet presAssocID="{49437440-4956-4897-B261-5916A4F3A98F}" presName="compNode" presStyleCnt="0"/>
      <dgm:spPr/>
    </dgm:pt>
    <dgm:pt modelId="{2A23EBC6-0949-4244-A368-0FE7F48739F7}" type="pres">
      <dgm:prSet presAssocID="{49437440-4956-4897-B261-5916A4F3A98F}" presName="bgRect" presStyleLbl="bgShp" presStyleIdx="1" presStyleCnt="3"/>
      <dgm:spPr/>
    </dgm:pt>
    <dgm:pt modelId="{05E776FC-761B-48C7-8EBC-9AC2C5023CD5}" type="pres">
      <dgm:prSet presAssocID="{49437440-4956-4897-B261-5916A4F3A98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arschuwing"/>
        </a:ext>
      </dgm:extLst>
    </dgm:pt>
    <dgm:pt modelId="{C2975273-9454-4D84-8E65-C0144D82BBC7}" type="pres">
      <dgm:prSet presAssocID="{49437440-4956-4897-B261-5916A4F3A98F}" presName="spaceRect" presStyleCnt="0"/>
      <dgm:spPr/>
    </dgm:pt>
    <dgm:pt modelId="{B3C02AC3-6BEA-4391-8254-F74783BD863F}" type="pres">
      <dgm:prSet presAssocID="{49437440-4956-4897-B261-5916A4F3A98F}" presName="parTx" presStyleLbl="revTx" presStyleIdx="1" presStyleCnt="3">
        <dgm:presLayoutVars>
          <dgm:chMax val="0"/>
          <dgm:chPref val="0"/>
        </dgm:presLayoutVars>
      </dgm:prSet>
      <dgm:spPr/>
    </dgm:pt>
    <dgm:pt modelId="{C163E210-809A-4781-A5FD-7406EBB2403C}" type="pres">
      <dgm:prSet presAssocID="{444316F8-D9B6-4A6D-9C55-B0AA419B7788}" presName="sibTrans" presStyleCnt="0"/>
      <dgm:spPr/>
    </dgm:pt>
    <dgm:pt modelId="{5A984D0B-5E5D-403A-A426-ABB09BD0EF7A}" type="pres">
      <dgm:prSet presAssocID="{A05DD7FE-AA52-4622-85B9-25590E41CF73}" presName="compNode" presStyleCnt="0"/>
      <dgm:spPr/>
    </dgm:pt>
    <dgm:pt modelId="{49626F8B-D0B5-4048-95AE-26BD1BB34F4A}" type="pres">
      <dgm:prSet presAssocID="{A05DD7FE-AA52-4622-85B9-25590E41CF73}" presName="bgRect" presStyleLbl="bgShp" presStyleIdx="2" presStyleCnt="3"/>
      <dgm:spPr/>
    </dgm:pt>
    <dgm:pt modelId="{B2CA4A3B-30BC-44E9-9453-D1E4831AC7F1}" type="pres">
      <dgm:prSet presAssocID="{A05DD7FE-AA52-4622-85B9-25590E41CF7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adioactief"/>
        </a:ext>
      </dgm:extLst>
    </dgm:pt>
    <dgm:pt modelId="{8FE50A4D-F793-4AF6-8CA1-B0A220C6DEA4}" type="pres">
      <dgm:prSet presAssocID="{A05DD7FE-AA52-4622-85B9-25590E41CF73}" presName="spaceRect" presStyleCnt="0"/>
      <dgm:spPr/>
    </dgm:pt>
    <dgm:pt modelId="{303CCFB5-E389-4A95-AC79-6844BE3A99EA}" type="pres">
      <dgm:prSet presAssocID="{A05DD7FE-AA52-4622-85B9-25590E41CF73}" presName="parTx" presStyleLbl="revTx" presStyleIdx="2" presStyleCnt="3">
        <dgm:presLayoutVars>
          <dgm:chMax val="0"/>
          <dgm:chPref val="0"/>
        </dgm:presLayoutVars>
      </dgm:prSet>
      <dgm:spPr/>
    </dgm:pt>
  </dgm:ptLst>
  <dgm:cxnLst>
    <dgm:cxn modelId="{94464F15-96FF-47A4-A125-4789A36A4D54}" srcId="{3063A0E6-1D4A-4965-9038-B55D63EABD48}" destId="{A05DD7FE-AA52-4622-85B9-25590E41CF73}" srcOrd="2" destOrd="0" parTransId="{220B7972-D50C-4C72-B550-B4AFEDDCD8D8}" sibTransId="{6FBE7826-C939-4647-AD12-709EA545FA0D}"/>
    <dgm:cxn modelId="{F87F0719-9D6C-4CE9-B371-77484CDE03C2}" type="presOf" srcId="{3063A0E6-1D4A-4965-9038-B55D63EABD48}" destId="{746BD846-59D2-4833-AE34-E8E2D0A2AC52}" srcOrd="0" destOrd="0" presId="urn:microsoft.com/office/officeart/2018/2/layout/IconVerticalSolidList"/>
    <dgm:cxn modelId="{B648D76F-22F3-4439-A119-3B4773E27D2F}" srcId="{3063A0E6-1D4A-4965-9038-B55D63EABD48}" destId="{49437440-4956-4897-B261-5916A4F3A98F}" srcOrd="1" destOrd="0" parTransId="{AD9E6058-2B3E-497B-AC82-04065EB68A52}" sibTransId="{444316F8-D9B6-4A6D-9C55-B0AA419B7788}"/>
    <dgm:cxn modelId="{39B75777-8FCF-4587-BD63-D5FBBADFC856}" srcId="{3063A0E6-1D4A-4965-9038-B55D63EABD48}" destId="{0CDC0E07-826C-41CB-A89E-81DAC39505EA}" srcOrd="0" destOrd="0" parTransId="{9A407C2A-4C42-474C-BE45-637554639C71}" sibTransId="{ADF9B179-7E80-4EEE-9686-6062560E2847}"/>
    <dgm:cxn modelId="{C6F6D691-DA0C-4399-BE44-B807CF976854}" type="presOf" srcId="{49437440-4956-4897-B261-5916A4F3A98F}" destId="{B3C02AC3-6BEA-4391-8254-F74783BD863F}" srcOrd="0" destOrd="0" presId="urn:microsoft.com/office/officeart/2018/2/layout/IconVerticalSolidList"/>
    <dgm:cxn modelId="{0F0B849E-F8CC-44B9-A8CE-5BC94B7E0533}" type="presOf" srcId="{A05DD7FE-AA52-4622-85B9-25590E41CF73}" destId="{303CCFB5-E389-4A95-AC79-6844BE3A99EA}" srcOrd="0" destOrd="0" presId="urn:microsoft.com/office/officeart/2018/2/layout/IconVerticalSolidList"/>
    <dgm:cxn modelId="{3B54C3DD-D7F4-47DA-9F64-AD13A5B83660}" type="presOf" srcId="{0CDC0E07-826C-41CB-A89E-81DAC39505EA}" destId="{CCD0A31F-A0F3-4D9D-B58E-31E28F09005A}" srcOrd="0" destOrd="0" presId="urn:microsoft.com/office/officeart/2018/2/layout/IconVerticalSolidList"/>
    <dgm:cxn modelId="{08BC9F5A-70ED-469D-A202-014347884A3F}" type="presParOf" srcId="{746BD846-59D2-4833-AE34-E8E2D0A2AC52}" destId="{22E78ABA-CE90-4440-88C2-9D8C56C26179}" srcOrd="0" destOrd="0" presId="urn:microsoft.com/office/officeart/2018/2/layout/IconVerticalSolidList"/>
    <dgm:cxn modelId="{68B531DA-89A6-4AE7-9181-690A8407EBF9}" type="presParOf" srcId="{22E78ABA-CE90-4440-88C2-9D8C56C26179}" destId="{B8B16FF0-55B7-4E43-B37B-D06F93112311}" srcOrd="0" destOrd="0" presId="urn:microsoft.com/office/officeart/2018/2/layout/IconVerticalSolidList"/>
    <dgm:cxn modelId="{FA836527-1E06-40C3-AA60-9CA0E6BC0C52}" type="presParOf" srcId="{22E78ABA-CE90-4440-88C2-9D8C56C26179}" destId="{C8E7E57F-76D6-4519-856C-E02373B52468}" srcOrd="1" destOrd="0" presId="urn:microsoft.com/office/officeart/2018/2/layout/IconVerticalSolidList"/>
    <dgm:cxn modelId="{C8F58D78-4416-4ABC-A99F-C00527E2B5DF}" type="presParOf" srcId="{22E78ABA-CE90-4440-88C2-9D8C56C26179}" destId="{4E347006-9449-430B-BBDE-72C37E58C0AF}" srcOrd="2" destOrd="0" presId="urn:microsoft.com/office/officeart/2018/2/layout/IconVerticalSolidList"/>
    <dgm:cxn modelId="{2B5D0C76-C9FB-472B-9D85-50D22AC07648}" type="presParOf" srcId="{22E78ABA-CE90-4440-88C2-9D8C56C26179}" destId="{CCD0A31F-A0F3-4D9D-B58E-31E28F09005A}" srcOrd="3" destOrd="0" presId="urn:microsoft.com/office/officeart/2018/2/layout/IconVerticalSolidList"/>
    <dgm:cxn modelId="{553558E6-49BA-4B66-B429-E4093950FC23}" type="presParOf" srcId="{746BD846-59D2-4833-AE34-E8E2D0A2AC52}" destId="{B4A550B0-DE92-4A2E-BE93-307E8FD4010F}" srcOrd="1" destOrd="0" presId="urn:microsoft.com/office/officeart/2018/2/layout/IconVerticalSolidList"/>
    <dgm:cxn modelId="{29C57192-5847-4E11-BB3F-9911FB01977C}" type="presParOf" srcId="{746BD846-59D2-4833-AE34-E8E2D0A2AC52}" destId="{852E1E2B-C3B0-4E27-8421-73FEB2D3A0A5}" srcOrd="2" destOrd="0" presId="urn:microsoft.com/office/officeart/2018/2/layout/IconVerticalSolidList"/>
    <dgm:cxn modelId="{C669D467-8E18-4922-8716-1988DB9F52C2}" type="presParOf" srcId="{852E1E2B-C3B0-4E27-8421-73FEB2D3A0A5}" destId="{2A23EBC6-0949-4244-A368-0FE7F48739F7}" srcOrd="0" destOrd="0" presId="urn:microsoft.com/office/officeart/2018/2/layout/IconVerticalSolidList"/>
    <dgm:cxn modelId="{B647249F-EF1A-4A23-B84C-A50B168C2A1E}" type="presParOf" srcId="{852E1E2B-C3B0-4E27-8421-73FEB2D3A0A5}" destId="{05E776FC-761B-48C7-8EBC-9AC2C5023CD5}" srcOrd="1" destOrd="0" presId="urn:microsoft.com/office/officeart/2018/2/layout/IconVerticalSolidList"/>
    <dgm:cxn modelId="{0FD0B0A7-F361-44D3-9EDF-D94A17CEB039}" type="presParOf" srcId="{852E1E2B-C3B0-4E27-8421-73FEB2D3A0A5}" destId="{C2975273-9454-4D84-8E65-C0144D82BBC7}" srcOrd="2" destOrd="0" presId="urn:microsoft.com/office/officeart/2018/2/layout/IconVerticalSolidList"/>
    <dgm:cxn modelId="{2FE43E7C-2DE1-47D9-96FE-A62B54021116}" type="presParOf" srcId="{852E1E2B-C3B0-4E27-8421-73FEB2D3A0A5}" destId="{B3C02AC3-6BEA-4391-8254-F74783BD863F}" srcOrd="3" destOrd="0" presId="urn:microsoft.com/office/officeart/2018/2/layout/IconVerticalSolidList"/>
    <dgm:cxn modelId="{11F501AA-04CB-478F-BAC6-CA0287475851}" type="presParOf" srcId="{746BD846-59D2-4833-AE34-E8E2D0A2AC52}" destId="{C163E210-809A-4781-A5FD-7406EBB2403C}" srcOrd="3" destOrd="0" presId="urn:microsoft.com/office/officeart/2018/2/layout/IconVerticalSolidList"/>
    <dgm:cxn modelId="{49F2B2F3-CBE0-4CE1-A655-7AC2D9A3AD04}" type="presParOf" srcId="{746BD846-59D2-4833-AE34-E8E2D0A2AC52}" destId="{5A984D0B-5E5D-403A-A426-ABB09BD0EF7A}" srcOrd="4" destOrd="0" presId="urn:microsoft.com/office/officeart/2018/2/layout/IconVerticalSolidList"/>
    <dgm:cxn modelId="{B930CEE2-2082-4D5D-B7B3-01F900B48810}" type="presParOf" srcId="{5A984D0B-5E5D-403A-A426-ABB09BD0EF7A}" destId="{49626F8B-D0B5-4048-95AE-26BD1BB34F4A}" srcOrd="0" destOrd="0" presId="urn:microsoft.com/office/officeart/2018/2/layout/IconVerticalSolidList"/>
    <dgm:cxn modelId="{A9BEDCE6-4B91-4B1D-8286-FB8DAF496B69}" type="presParOf" srcId="{5A984D0B-5E5D-403A-A426-ABB09BD0EF7A}" destId="{B2CA4A3B-30BC-44E9-9453-D1E4831AC7F1}" srcOrd="1" destOrd="0" presId="urn:microsoft.com/office/officeart/2018/2/layout/IconVerticalSolidList"/>
    <dgm:cxn modelId="{7BA574B5-8D54-4ECE-9577-C7CF4FE249DD}" type="presParOf" srcId="{5A984D0B-5E5D-403A-A426-ABB09BD0EF7A}" destId="{8FE50A4D-F793-4AF6-8CA1-B0A220C6DEA4}" srcOrd="2" destOrd="0" presId="urn:microsoft.com/office/officeart/2018/2/layout/IconVerticalSolidList"/>
    <dgm:cxn modelId="{07FAFC9C-72BA-40E6-9B42-010EAE49A01D}" type="presParOf" srcId="{5A984D0B-5E5D-403A-A426-ABB09BD0EF7A}" destId="{303CCFB5-E389-4A95-AC79-6844BE3A99E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16FF0-55B7-4E43-B37B-D06F93112311}">
      <dsp:nvSpPr>
        <dsp:cNvPr id="0" name=""/>
        <dsp:cNvSpPr/>
      </dsp:nvSpPr>
      <dsp:spPr>
        <a:xfrm>
          <a:off x="0" y="680"/>
          <a:ext cx="6778838" cy="15913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E7E57F-76D6-4519-856C-E02373B52468}">
      <dsp:nvSpPr>
        <dsp:cNvPr id="0" name=""/>
        <dsp:cNvSpPr/>
      </dsp:nvSpPr>
      <dsp:spPr>
        <a:xfrm>
          <a:off x="481381" y="358732"/>
          <a:ext cx="875239" cy="8752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D0A31F-A0F3-4D9D-B58E-31E28F09005A}">
      <dsp:nvSpPr>
        <dsp:cNvPr id="0" name=""/>
        <dsp:cNvSpPr/>
      </dsp:nvSpPr>
      <dsp:spPr>
        <a:xfrm>
          <a:off x="1838002" y="680"/>
          <a:ext cx="4940835" cy="159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17" tIns="168417" rIns="168417" bIns="168417" numCol="1" spcCol="1270" anchor="ctr" anchorCtr="0">
          <a:noAutofit/>
        </a:bodyPr>
        <a:lstStyle/>
        <a:p>
          <a:pPr marL="0" lvl="0" indent="0" algn="l" defTabSz="1111250">
            <a:lnSpc>
              <a:spcPct val="90000"/>
            </a:lnSpc>
            <a:spcBef>
              <a:spcPct val="0"/>
            </a:spcBef>
            <a:spcAft>
              <a:spcPct val="35000"/>
            </a:spcAft>
            <a:buNone/>
          </a:pPr>
          <a:r>
            <a:rPr lang="nl-NL" sz="2500" kern="1200" baseline="0" dirty="0"/>
            <a:t>Regulier 	(laag risico)</a:t>
          </a:r>
          <a:endParaRPr lang="en-US" sz="2500" kern="1200" dirty="0"/>
        </a:p>
      </dsp:txBody>
      <dsp:txXfrm>
        <a:off x="1838002" y="680"/>
        <a:ext cx="4940835" cy="1591344"/>
      </dsp:txXfrm>
    </dsp:sp>
    <dsp:sp modelId="{2A23EBC6-0949-4244-A368-0FE7F48739F7}">
      <dsp:nvSpPr>
        <dsp:cNvPr id="0" name=""/>
        <dsp:cNvSpPr/>
      </dsp:nvSpPr>
      <dsp:spPr>
        <a:xfrm>
          <a:off x="0" y="1989860"/>
          <a:ext cx="6778838" cy="15913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E776FC-761B-48C7-8EBC-9AC2C5023CD5}">
      <dsp:nvSpPr>
        <dsp:cNvPr id="0" name=""/>
        <dsp:cNvSpPr/>
      </dsp:nvSpPr>
      <dsp:spPr>
        <a:xfrm>
          <a:off x="481381" y="2347913"/>
          <a:ext cx="875239" cy="8752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C02AC3-6BEA-4391-8254-F74783BD863F}">
      <dsp:nvSpPr>
        <dsp:cNvPr id="0" name=""/>
        <dsp:cNvSpPr/>
      </dsp:nvSpPr>
      <dsp:spPr>
        <a:xfrm>
          <a:off x="1838002" y="1989860"/>
          <a:ext cx="4940835" cy="159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17" tIns="168417" rIns="168417" bIns="168417" numCol="1" spcCol="1270" anchor="ctr" anchorCtr="0">
          <a:noAutofit/>
        </a:bodyPr>
        <a:lstStyle/>
        <a:p>
          <a:pPr marL="0" lvl="0" indent="0" algn="l" defTabSz="1111250">
            <a:lnSpc>
              <a:spcPct val="90000"/>
            </a:lnSpc>
            <a:spcBef>
              <a:spcPct val="0"/>
            </a:spcBef>
            <a:spcAft>
              <a:spcPct val="35000"/>
            </a:spcAft>
            <a:buNone/>
          </a:pPr>
          <a:r>
            <a:rPr lang="nl-NL" sz="2500" kern="1200" baseline="0"/>
            <a:t>Aandacht	(beperkt risico)</a:t>
          </a:r>
          <a:endParaRPr lang="en-US" sz="2500" kern="1200"/>
        </a:p>
      </dsp:txBody>
      <dsp:txXfrm>
        <a:off x="1838002" y="1989860"/>
        <a:ext cx="4940835" cy="1591344"/>
      </dsp:txXfrm>
    </dsp:sp>
    <dsp:sp modelId="{49626F8B-D0B5-4048-95AE-26BD1BB34F4A}">
      <dsp:nvSpPr>
        <dsp:cNvPr id="0" name=""/>
        <dsp:cNvSpPr/>
      </dsp:nvSpPr>
      <dsp:spPr>
        <a:xfrm>
          <a:off x="0" y="3979041"/>
          <a:ext cx="6778838" cy="15913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CA4A3B-30BC-44E9-9453-D1E4831AC7F1}">
      <dsp:nvSpPr>
        <dsp:cNvPr id="0" name=""/>
        <dsp:cNvSpPr/>
      </dsp:nvSpPr>
      <dsp:spPr>
        <a:xfrm>
          <a:off x="481381" y="4337093"/>
          <a:ext cx="875239" cy="8752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3CCFB5-E389-4A95-AC79-6844BE3A99EA}">
      <dsp:nvSpPr>
        <dsp:cNvPr id="0" name=""/>
        <dsp:cNvSpPr/>
      </dsp:nvSpPr>
      <dsp:spPr>
        <a:xfrm>
          <a:off x="1838002" y="3979041"/>
          <a:ext cx="4940835" cy="159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17" tIns="168417" rIns="168417" bIns="168417" numCol="1" spcCol="1270" anchor="ctr" anchorCtr="0">
          <a:noAutofit/>
        </a:bodyPr>
        <a:lstStyle/>
        <a:p>
          <a:pPr marL="0" lvl="0" indent="0" algn="l" defTabSz="1111250">
            <a:lnSpc>
              <a:spcPct val="90000"/>
            </a:lnSpc>
            <a:spcBef>
              <a:spcPct val="0"/>
            </a:spcBef>
            <a:spcAft>
              <a:spcPct val="35000"/>
            </a:spcAft>
            <a:buNone/>
          </a:pPr>
          <a:r>
            <a:rPr lang="nl-NL" sz="2500" kern="1200" baseline="0"/>
            <a:t>Risico		(hoog risico)</a:t>
          </a:r>
          <a:endParaRPr lang="en-US" sz="2500" kern="1200"/>
        </a:p>
      </dsp:txBody>
      <dsp:txXfrm>
        <a:off x="1838002" y="3979041"/>
        <a:ext cx="4940835" cy="159134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2/9/2021</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358825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2/9/2021</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3853894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2/9/2021</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1824147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2/9/2021</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381450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2/9/2021</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3222717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2/9/2021</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58453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2/9/2021</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41828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2/9/2021</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307486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2/9/2021</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1903335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2/9/2021</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33409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2/9/2021</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5770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2/9/2021</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338317821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nl.wikipedia.org/wiki/Drama_tijdens_Love_Parade_in_Duisbu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54BDA8-EE5D-4DC8-BA6E-A93D65016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8" y="736600"/>
            <a:ext cx="7534652" cy="5384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A8C0E94-DBB1-4049-94FB-99DC551BFC35}"/>
              </a:ext>
            </a:extLst>
          </p:cNvPr>
          <p:cNvSpPr>
            <a:spLocks noGrp="1"/>
          </p:cNvSpPr>
          <p:nvPr>
            <p:ph type="ctrTitle"/>
          </p:nvPr>
        </p:nvSpPr>
        <p:spPr>
          <a:xfrm>
            <a:off x="5300814" y="1482634"/>
            <a:ext cx="5928018" cy="3046798"/>
          </a:xfrm>
        </p:spPr>
        <p:txBody>
          <a:bodyPr>
            <a:normAutofit/>
          </a:bodyPr>
          <a:lstStyle/>
          <a:p>
            <a:pPr algn="l"/>
            <a:r>
              <a:rPr lang="nl-NL" sz="6800" b="1">
                <a:solidFill>
                  <a:schemeClr val="bg1"/>
                </a:solidFill>
              </a:rPr>
              <a:t>Les 2 Vrijetijd lj2 P3</a:t>
            </a:r>
          </a:p>
        </p:txBody>
      </p:sp>
      <p:sp>
        <p:nvSpPr>
          <p:cNvPr id="3" name="Ondertitel 2">
            <a:extLst>
              <a:ext uri="{FF2B5EF4-FFF2-40B4-BE49-F238E27FC236}">
                <a16:creationId xmlns:a16="http://schemas.microsoft.com/office/drawing/2014/main" id="{0B326350-233D-47AC-B65B-5B2E8AF29FAD}"/>
              </a:ext>
            </a:extLst>
          </p:cNvPr>
          <p:cNvSpPr>
            <a:spLocks noGrp="1"/>
          </p:cNvSpPr>
          <p:nvPr>
            <p:ph type="subTitle" idx="1"/>
          </p:nvPr>
        </p:nvSpPr>
        <p:spPr>
          <a:xfrm>
            <a:off x="5300814" y="4686300"/>
            <a:ext cx="5928018" cy="1057276"/>
          </a:xfrm>
        </p:spPr>
        <p:txBody>
          <a:bodyPr>
            <a:normAutofit/>
          </a:bodyPr>
          <a:lstStyle/>
          <a:p>
            <a:pPr algn="l">
              <a:lnSpc>
                <a:spcPct val="91000"/>
              </a:lnSpc>
            </a:pPr>
            <a:r>
              <a:rPr lang="nl-NL" sz="3300" b="1"/>
              <a:t>Eerste stappen in een evenement + Risico-analyse</a:t>
            </a:r>
          </a:p>
        </p:txBody>
      </p:sp>
      <p:pic>
        <p:nvPicPr>
          <p:cNvPr id="14" name="Picture 4">
            <a:extLst>
              <a:ext uri="{FF2B5EF4-FFF2-40B4-BE49-F238E27FC236}">
                <a16:creationId xmlns:a16="http://schemas.microsoft.com/office/drawing/2014/main" id="{AC30D653-9B42-4333-B6B8-7928F03EBEEC}"/>
              </a:ext>
            </a:extLst>
          </p:cNvPr>
          <p:cNvPicPr>
            <a:picLocks noChangeAspect="1"/>
          </p:cNvPicPr>
          <p:nvPr/>
        </p:nvPicPr>
        <p:blipFill rotWithShape="1">
          <a:blip r:embed="rId2"/>
          <a:srcRect l="6755" r="6755"/>
          <a:stretch/>
        </p:blipFill>
        <p:spPr>
          <a:xfrm>
            <a:off x="20" y="736600"/>
            <a:ext cx="4657328" cy="5384798"/>
          </a:xfrm>
          <a:prstGeom prst="rect">
            <a:avLst/>
          </a:prstGeom>
        </p:spPr>
      </p:pic>
    </p:spTree>
    <p:extLst>
      <p:ext uri="{BB962C8B-B14F-4D97-AF65-F5344CB8AC3E}">
        <p14:creationId xmlns:p14="http://schemas.microsoft.com/office/powerpoint/2010/main" val="1793905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72DDDA8-A5E6-48A8-8280-50E8FF4A6A50}"/>
              </a:ext>
            </a:extLst>
          </p:cNvPr>
          <p:cNvSpPr>
            <a:spLocks noGrp="1"/>
          </p:cNvSpPr>
          <p:nvPr>
            <p:ph type="title"/>
          </p:nvPr>
        </p:nvSpPr>
        <p:spPr>
          <a:xfrm>
            <a:off x="960120" y="317814"/>
            <a:ext cx="10268712" cy="1700784"/>
          </a:xfrm>
        </p:spPr>
        <p:txBody>
          <a:bodyPr>
            <a:normAutofit/>
          </a:bodyPr>
          <a:lstStyle/>
          <a:p>
            <a:r>
              <a:rPr lang="nl-NL" dirty="0"/>
              <a:t>Veiligheidsketen</a:t>
            </a:r>
          </a:p>
        </p:txBody>
      </p:sp>
      <p:sp>
        <p:nvSpPr>
          <p:cNvPr id="14" name="Rectangle 10">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4" descr="Uitroepteken op een gele achtergrond">
            <a:extLst>
              <a:ext uri="{FF2B5EF4-FFF2-40B4-BE49-F238E27FC236}">
                <a16:creationId xmlns:a16="http://schemas.microsoft.com/office/drawing/2014/main" id="{351E2FB8-6088-4747-B494-0A35E61726FE}"/>
              </a:ext>
            </a:extLst>
          </p:cNvPr>
          <p:cNvPicPr>
            <a:picLocks noChangeAspect="1"/>
          </p:cNvPicPr>
          <p:nvPr/>
        </p:nvPicPr>
        <p:blipFill rotWithShape="1">
          <a:blip r:embed="rId2"/>
          <a:srcRect l="14986" r="2069"/>
          <a:stretch/>
        </p:blipFill>
        <p:spPr>
          <a:xfrm>
            <a:off x="-3048" y="2264988"/>
            <a:ext cx="4370832" cy="3952189"/>
          </a:xfrm>
          <a:prstGeom prst="rect">
            <a:avLst/>
          </a:prstGeom>
        </p:spPr>
      </p:pic>
      <p:sp>
        <p:nvSpPr>
          <p:cNvPr id="16" name="Tijdelijke aanduiding voor inhoud 2">
            <a:extLst>
              <a:ext uri="{FF2B5EF4-FFF2-40B4-BE49-F238E27FC236}">
                <a16:creationId xmlns:a16="http://schemas.microsoft.com/office/drawing/2014/main" id="{1E64C55E-DAFE-417D-9844-FFF4282AB0AB}"/>
              </a:ext>
            </a:extLst>
          </p:cNvPr>
          <p:cNvSpPr>
            <a:spLocks noGrp="1"/>
          </p:cNvSpPr>
          <p:nvPr>
            <p:ph idx="1"/>
          </p:nvPr>
        </p:nvSpPr>
        <p:spPr>
          <a:xfrm>
            <a:off x="5004426" y="2587625"/>
            <a:ext cx="6223961" cy="3317875"/>
          </a:xfrm>
        </p:spPr>
        <p:txBody>
          <a:bodyPr anchor="ctr">
            <a:normAutofit/>
          </a:bodyPr>
          <a:lstStyle/>
          <a:p>
            <a:pPr marL="514350" indent="-514350">
              <a:lnSpc>
                <a:spcPct val="91000"/>
              </a:lnSpc>
              <a:buAutoNum type="arabicPeriod"/>
            </a:pPr>
            <a:r>
              <a:rPr lang="nl-NL" sz="2400" err="1"/>
              <a:t>proactie</a:t>
            </a:r>
            <a:r>
              <a:rPr lang="nl-NL" sz="2400"/>
              <a:t>; het inkaderen van de risico’s; </a:t>
            </a:r>
          </a:p>
          <a:p>
            <a:pPr marL="514350" indent="-514350">
              <a:lnSpc>
                <a:spcPct val="91000"/>
              </a:lnSpc>
              <a:buAutoNum type="arabicPeriod"/>
            </a:pPr>
            <a:r>
              <a:rPr lang="nl-NL" sz="2400"/>
              <a:t>preventie; het opleggen van maatregelen; </a:t>
            </a:r>
          </a:p>
          <a:p>
            <a:pPr marL="514350" indent="-514350">
              <a:lnSpc>
                <a:spcPct val="91000"/>
              </a:lnSpc>
              <a:buAutoNum type="arabicPeriod"/>
            </a:pPr>
            <a:r>
              <a:rPr lang="nl-NL" sz="2400"/>
              <a:t>preparatie; het voorbereiden van de bestrijding; </a:t>
            </a:r>
          </a:p>
          <a:p>
            <a:pPr marL="514350" indent="-514350">
              <a:lnSpc>
                <a:spcPct val="91000"/>
              </a:lnSpc>
              <a:buAutoNum type="arabicPeriod"/>
            </a:pPr>
            <a:r>
              <a:rPr lang="nl-NL" sz="2400"/>
              <a:t>repressie; het optreden bij incidenten;</a:t>
            </a:r>
          </a:p>
          <a:p>
            <a:pPr marL="514350" indent="-514350">
              <a:lnSpc>
                <a:spcPct val="91000"/>
              </a:lnSpc>
              <a:buAutoNum type="arabicPeriod"/>
            </a:pPr>
            <a:r>
              <a:rPr lang="nl-NL" sz="2400"/>
              <a:t>nazorg. </a:t>
            </a:r>
          </a:p>
        </p:txBody>
      </p:sp>
    </p:spTree>
    <p:extLst>
      <p:ext uri="{BB962C8B-B14F-4D97-AF65-F5344CB8AC3E}">
        <p14:creationId xmlns:p14="http://schemas.microsoft.com/office/powerpoint/2010/main" val="344210728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1ECC53-8EAA-4766-81A4-C4BEDF992019}"/>
              </a:ext>
            </a:extLst>
          </p:cNvPr>
          <p:cNvSpPr>
            <a:spLocks noGrp="1"/>
          </p:cNvSpPr>
          <p:nvPr>
            <p:ph type="title"/>
          </p:nvPr>
        </p:nvSpPr>
        <p:spPr/>
        <p:txBody>
          <a:bodyPr>
            <a:normAutofit/>
          </a:bodyPr>
          <a:lstStyle/>
          <a:p>
            <a:r>
              <a:rPr lang="nl-NL" dirty="0"/>
              <a:t>LA en opdracht:</a:t>
            </a:r>
          </a:p>
        </p:txBody>
      </p:sp>
      <p:pic>
        <p:nvPicPr>
          <p:cNvPr id="5" name="Tijdelijke aanduiding voor inhoud 4">
            <a:extLst>
              <a:ext uri="{FF2B5EF4-FFF2-40B4-BE49-F238E27FC236}">
                <a16:creationId xmlns:a16="http://schemas.microsoft.com/office/drawing/2014/main" id="{074CCE9D-3720-4340-9CFD-5E6CEFE61749}"/>
              </a:ext>
            </a:extLst>
          </p:cNvPr>
          <p:cNvPicPr>
            <a:picLocks noGrp="1" noChangeAspect="1"/>
          </p:cNvPicPr>
          <p:nvPr>
            <p:ph idx="1"/>
          </p:nvPr>
        </p:nvPicPr>
        <p:blipFill>
          <a:blip r:embed="rId2"/>
          <a:stretch>
            <a:fillRect/>
          </a:stretch>
        </p:blipFill>
        <p:spPr>
          <a:xfrm>
            <a:off x="0" y="1930129"/>
            <a:ext cx="6575089" cy="4927871"/>
          </a:xfrm>
        </p:spPr>
      </p:pic>
    </p:spTree>
    <p:extLst>
      <p:ext uri="{BB962C8B-B14F-4D97-AF65-F5344CB8AC3E}">
        <p14:creationId xmlns:p14="http://schemas.microsoft.com/office/powerpoint/2010/main" val="2450454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654BDA8-EE5D-4DC8-BA6E-A93D65016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8" y="736600"/>
            <a:ext cx="7534652" cy="5384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B2EB9E3-D527-414F-80F0-50AFC9376BE7}"/>
              </a:ext>
            </a:extLst>
          </p:cNvPr>
          <p:cNvSpPr>
            <a:spLocks noGrp="1"/>
          </p:cNvSpPr>
          <p:nvPr>
            <p:ph type="title"/>
          </p:nvPr>
        </p:nvSpPr>
        <p:spPr>
          <a:xfrm>
            <a:off x="5300814" y="1482634"/>
            <a:ext cx="5928018" cy="3046798"/>
          </a:xfrm>
        </p:spPr>
        <p:txBody>
          <a:bodyPr vert="horz" lIns="91440" tIns="45720" rIns="91440" bIns="45720" rtlCol="0" anchor="b">
            <a:normAutofit/>
          </a:bodyPr>
          <a:lstStyle/>
          <a:p>
            <a:r>
              <a:rPr lang="en-US" sz="4800" dirty="0"/>
              <a:t>Lees </a:t>
            </a:r>
            <a:r>
              <a:rPr lang="en-US" sz="4800" dirty="0" err="1"/>
              <a:t>bladzijde</a:t>
            </a:r>
            <a:r>
              <a:rPr lang="en-US" sz="4800" dirty="0"/>
              <a:t> 1 tm 35 </a:t>
            </a:r>
            <a:r>
              <a:rPr lang="en-US" sz="4800" dirty="0" err="1"/>
              <a:t>en</a:t>
            </a:r>
            <a:r>
              <a:rPr lang="en-US" sz="4800" dirty="0"/>
              <a:t> </a:t>
            </a:r>
            <a:r>
              <a:rPr lang="en-US" sz="4800" dirty="0" err="1"/>
              <a:t>maak</a:t>
            </a:r>
            <a:r>
              <a:rPr lang="en-US" sz="4800" dirty="0"/>
              <a:t> de </a:t>
            </a:r>
            <a:r>
              <a:rPr lang="en-US" sz="4800" dirty="0" err="1"/>
              <a:t>opdrachten</a:t>
            </a:r>
            <a:r>
              <a:rPr lang="en-US" sz="4800" dirty="0"/>
              <a:t> op </a:t>
            </a:r>
            <a:r>
              <a:rPr lang="en-US" sz="4800" dirty="0" err="1"/>
              <a:t>blz</a:t>
            </a:r>
            <a:r>
              <a:rPr lang="en-US" sz="4800" dirty="0"/>
              <a:t> 35</a:t>
            </a:r>
          </a:p>
        </p:txBody>
      </p:sp>
      <p:pic>
        <p:nvPicPr>
          <p:cNvPr id="5" name="Tijdelijke aanduiding voor inhoud 4">
            <a:extLst>
              <a:ext uri="{FF2B5EF4-FFF2-40B4-BE49-F238E27FC236}">
                <a16:creationId xmlns:a16="http://schemas.microsoft.com/office/drawing/2014/main" id="{589BA1BB-E9B0-4D20-89CA-B1BAD62C2CB0}"/>
              </a:ext>
            </a:extLst>
          </p:cNvPr>
          <p:cNvPicPr>
            <a:picLocks noGrp="1" noChangeAspect="1"/>
          </p:cNvPicPr>
          <p:nvPr>
            <p:ph idx="1"/>
          </p:nvPr>
        </p:nvPicPr>
        <p:blipFill rotWithShape="1">
          <a:blip r:embed="rId2"/>
          <a:srcRect l="27110" r="12562" b="-2"/>
          <a:stretch/>
        </p:blipFill>
        <p:spPr>
          <a:xfrm>
            <a:off x="20" y="736600"/>
            <a:ext cx="4657328" cy="5384798"/>
          </a:xfrm>
          <a:prstGeom prst="rect">
            <a:avLst/>
          </a:prstGeom>
        </p:spPr>
      </p:pic>
    </p:spTree>
    <p:extLst>
      <p:ext uri="{BB962C8B-B14F-4D97-AF65-F5344CB8AC3E}">
        <p14:creationId xmlns:p14="http://schemas.microsoft.com/office/powerpoint/2010/main" val="2404511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D02FDC-033B-4661-80CE-7C2C5419F383}"/>
              </a:ext>
            </a:extLst>
          </p:cNvPr>
          <p:cNvSpPr>
            <a:spLocks noGrp="1"/>
          </p:cNvSpPr>
          <p:nvPr>
            <p:ph type="title"/>
          </p:nvPr>
        </p:nvSpPr>
        <p:spPr/>
        <p:txBody>
          <a:bodyPr/>
          <a:lstStyle/>
          <a:p>
            <a:r>
              <a:rPr lang="nl-NL" dirty="0"/>
              <a:t>Opbouw van de les:</a:t>
            </a:r>
          </a:p>
        </p:txBody>
      </p:sp>
      <p:sp>
        <p:nvSpPr>
          <p:cNvPr id="3" name="Tijdelijke aanduiding voor inhoud 2">
            <a:extLst>
              <a:ext uri="{FF2B5EF4-FFF2-40B4-BE49-F238E27FC236}">
                <a16:creationId xmlns:a16="http://schemas.microsoft.com/office/drawing/2014/main" id="{F16C911E-1806-498C-90A0-7E9C71E19052}"/>
              </a:ext>
            </a:extLst>
          </p:cNvPr>
          <p:cNvSpPr>
            <a:spLocks noGrp="1"/>
          </p:cNvSpPr>
          <p:nvPr>
            <p:ph idx="1"/>
          </p:nvPr>
        </p:nvSpPr>
        <p:spPr/>
        <p:txBody>
          <a:bodyPr/>
          <a:lstStyle/>
          <a:p>
            <a:pPr marL="457200" indent="-457200">
              <a:buFont typeface="Arial" panose="020B0604020202020204" pitchFamily="34" charset="0"/>
              <a:buChar char="•"/>
            </a:pPr>
            <a:r>
              <a:rPr lang="nl-NL" dirty="0"/>
              <a:t>Welke risico’s zijn er bij het organiseren van een evenement?</a:t>
            </a:r>
          </a:p>
          <a:p>
            <a:pPr marL="457200" indent="-457200">
              <a:buFont typeface="Arial" panose="020B0604020202020204" pitchFamily="34" charset="0"/>
              <a:buChar char="•"/>
            </a:pPr>
            <a:r>
              <a:rPr lang="nl-NL" dirty="0"/>
              <a:t>Eerste stappen van het organiseren van een evenement</a:t>
            </a:r>
          </a:p>
          <a:p>
            <a:pPr marL="457200" indent="-457200">
              <a:buFont typeface="Arial" panose="020B0604020202020204" pitchFamily="34" charset="0"/>
              <a:buChar char="•"/>
            </a:pPr>
            <a:r>
              <a:rPr lang="nl-NL" dirty="0"/>
              <a:t>LA en opdracht</a:t>
            </a:r>
          </a:p>
          <a:p>
            <a:pPr marL="457200" indent="-457200">
              <a:buFont typeface="Arial" panose="020B0604020202020204" pitchFamily="34" charset="0"/>
              <a:buChar char="•"/>
            </a:pPr>
            <a:endParaRPr lang="nl-NL" dirty="0"/>
          </a:p>
          <a:p>
            <a:endParaRPr lang="nl-NL" dirty="0"/>
          </a:p>
        </p:txBody>
      </p:sp>
    </p:spTree>
    <p:extLst>
      <p:ext uri="{BB962C8B-B14F-4D97-AF65-F5344CB8AC3E}">
        <p14:creationId xmlns:p14="http://schemas.microsoft.com/office/powerpoint/2010/main" val="3736429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C963B0-D0BF-457D-B867-44041EF7264E}"/>
              </a:ext>
            </a:extLst>
          </p:cNvPr>
          <p:cNvSpPr>
            <a:spLocks noGrp="1"/>
          </p:cNvSpPr>
          <p:nvPr>
            <p:ph type="title"/>
          </p:nvPr>
        </p:nvSpPr>
        <p:spPr/>
        <p:txBody>
          <a:bodyPr/>
          <a:lstStyle/>
          <a:p>
            <a:r>
              <a:rPr lang="nl-NL" dirty="0" err="1"/>
              <a:t>Fyre</a:t>
            </a:r>
            <a:r>
              <a:rPr lang="nl-NL" dirty="0"/>
              <a:t> -documentaire</a:t>
            </a:r>
          </a:p>
        </p:txBody>
      </p:sp>
      <p:sp>
        <p:nvSpPr>
          <p:cNvPr id="3" name="Tijdelijke aanduiding voor inhoud 2">
            <a:extLst>
              <a:ext uri="{FF2B5EF4-FFF2-40B4-BE49-F238E27FC236}">
                <a16:creationId xmlns:a16="http://schemas.microsoft.com/office/drawing/2014/main" id="{4BC4CDE8-7C3F-4A62-A4B6-0F914A7E560B}"/>
              </a:ext>
            </a:extLst>
          </p:cNvPr>
          <p:cNvSpPr>
            <a:spLocks noGrp="1"/>
          </p:cNvSpPr>
          <p:nvPr>
            <p:ph idx="1"/>
          </p:nvPr>
        </p:nvSpPr>
        <p:spPr/>
        <p:txBody>
          <a:bodyPr/>
          <a:lstStyle/>
          <a:p>
            <a:r>
              <a:rPr lang="nl-NL" dirty="0"/>
              <a:t>Wat ging hier mis?</a:t>
            </a:r>
          </a:p>
          <a:p>
            <a:endParaRPr lang="nl-NL" dirty="0"/>
          </a:p>
          <a:p>
            <a:pPr marL="457200" indent="-457200">
              <a:buFont typeface="Arial" panose="020B0604020202020204" pitchFamily="34" charset="0"/>
              <a:buChar char="•"/>
            </a:pPr>
            <a:r>
              <a:rPr lang="nl-NL" dirty="0"/>
              <a:t>Locatie</a:t>
            </a:r>
          </a:p>
          <a:p>
            <a:pPr marL="457200" indent="-457200">
              <a:buFont typeface="Arial" panose="020B0604020202020204" pitchFamily="34" charset="0"/>
              <a:buChar char="•"/>
            </a:pPr>
            <a:r>
              <a:rPr lang="nl-NL" dirty="0"/>
              <a:t>Inrichting terrein</a:t>
            </a:r>
          </a:p>
          <a:p>
            <a:pPr marL="457200" indent="-457200">
              <a:buFont typeface="Arial" panose="020B0604020202020204" pitchFamily="34" charset="0"/>
              <a:buChar char="•"/>
            </a:pPr>
            <a:r>
              <a:rPr lang="nl-NL" dirty="0"/>
              <a:t>Slecht weer</a:t>
            </a:r>
          </a:p>
          <a:p>
            <a:pPr marL="457200" indent="-457200">
              <a:buFont typeface="Arial" panose="020B0604020202020204" pitchFamily="34" charset="0"/>
              <a:buChar char="•"/>
            </a:pPr>
            <a:r>
              <a:rPr lang="nl-NL" dirty="0"/>
              <a:t>Planning</a:t>
            </a:r>
          </a:p>
        </p:txBody>
      </p:sp>
    </p:spTree>
    <p:extLst>
      <p:ext uri="{BB962C8B-B14F-4D97-AF65-F5344CB8AC3E}">
        <p14:creationId xmlns:p14="http://schemas.microsoft.com/office/powerpoint/2010/main" val="271843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5E68B4-078B-48E4-A953-BB69D8278709}"/>
              </a:ext>
            </a:extLst>
          </p:cNvPr>
          <p:cNvSpPr>
            <a:spLocks noGrp="1"/>
          </p:cNvSpPr>
          <p:nvPr>
            <p:ph type="title"/>
          </p:nvPr>
        </p:nvSpPr>
        <p:spPr/>
        <p:txBody>
          <a:bodyPr/>
          <a:lstStyle/>
          <a:p>
            <a:r>
              <a:rPr lang="nl-NL" dirty="0"/>
              <a:t>Inrichting:</a:t>
            </a:r>
          </a:p>
        </p:txBody>
      </p:sp>
      <p:sp>
        <p:nvSpPr>
          <p:cNvPr id="3" name="Tijdelijke aanduiding voor inhoud 2">
            <a:extLst>
              <a:ext uri="{FF2B5EF4-FFF2-40B4-BE49-F238E27FC236}">
                <a16:creationId xmlns:a16="http://schemas.microsoft.com/office/drawing/2014/main" id="{C24076FC-817D-43F2-A84C-923FD3B1A44D}"/>
              </a:ext>
            </a:extLst>
          </p:cNvPr>
          <p:cNvSpPr>
            <a:spLocks noGrp="1"/>
          </p:cNvSpPr>
          <p:nvPr>
            <p:ph idx="1"/>
          </p:nvPr>
        </p:nvSpPr>
        <p:spPr/>
        <p:txBody>
          <a:bodyPr/>
          <a:lstStyle/>
          <a:p>
            <a:r>
              <a:rPr lang="nl-NL" sz="1800" b="1" dirty="0">
                <a:effectLst/>
                <a:latin typeface="Calibri" panose="020F0502020204030204" pitchFamily="34" charset="0"/>
                <a:ea typeface="Calibri" panose="020F0502020204030204" pitchFamily="34" charset="0"/>
                <a:cs typeface="Times New Roman" panose="02020603050405020304" pitchFamily="18" charset="0"/>
              </a:rPr>
              <a:t>Inrichting van je locatie om congestie tegen te gaan:</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Het goed inrichten van je terrein kan veel problemen voorkomen. De kunst is om met  je inrichting een mensenmassa te verleiden om de juiste looprichting te volgen. Congestie zorgt voor onrust en mogelijk onveilige situaties.  Congestie is het vastlopen van mensenmassa’s.</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1248098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E0F3E-3DED-443E-AF19-4EB15729F9D7}"/>
              </a:ext>
            </a:extLst>
          </p:cNvPr>
          <p:cNvSpPr>
            <a:spLocks noGrp="1"/>
          </p:cNvSpPr>
          <p:nvPr>
            <p:ph type="title"/>
          </p:nvPr>
        </p:nvSpPr>
        <p:spPr>
          <a:xfrm>
            <a:off x="960119" y="317814"/>
            <a:ext cx="10847181" cy="1700784"/>
          </a:xfrm>
        </p:spPr>
        <p:txBody>
          <a:bodyPr>
            <a:normAutofit/>
          </a:bodyPr>
          <a:lstStyle/>
          <a:p>
            <a:r>
              <a:rPr lang="nl-NL" dirty="0" err="1"/>
              <a:t>Loveparade</a:t>
            </a:r>
            <a:r>
              <a:rPr lang="nl-NL" dirty="0"/>
              <a:t> Duisburg</a:t>
            </a:r>
          </a:p>
        </p:txBody>
      </p:sp>
      <p:sp>
        <p:nvSpPr>
          <p:cNvPr id="3" name="Tijdelijke aanduiding voor inhoud 2">
            <a:extLst>
              <a:ext uri="{FF2B5EF4-FFF2-40B4-BE49-F238E27FC236}">
                <a16:creationId xmlns:a16="http://schemas.microsoft.com/office/drawing/2014/main" id="{EB32F6CF-9D3F-4AF5-9D56-049040FFDBF5}"/>
              </a:ext>
            </a:extLst>
          </p:cNvPr>
          <p:cNvSpPr>
            <a:spLocks noGrp="1"/>
          </p:cNvSpPr>
          <p:nvPr>
            <p:ph idx="1"/>
          </p:nvPr>
        </p:nvSpPr>
        <p:spPr/>
        <p:txBody>
          <a:bodyPr/>
          <a:lstStyle/>
          <a:p>
            <a:r>
              <a:rPr lang="nl-NL" dirty="0">
                <a:hlinkClick r:id="rId2"/>
              </a:rPr>
              <a:t>Hier</a:t>
            </a:r>
            <a:r>
              <a:rPr lang="nl-NL" dirty="0"/>
              <a:t> hebben we (helaas) veel van geleerd.</a:t>
            </a:r>
          </a:p>
          <a:p>
            <a:endParaRPr lang="nl-NL" dirty="0"/>
          </a:p>
          <a:p>
            <a:r>
              <a:rPr lang="nl-NL" dirty="0"/>
              <a:t>Samengevat:</a:t>
            </a:r>
          </a:p>
          <a:p>
            <a:r>
              <a:rPr lang="nl-NL" dirty="0"/>
              <a:t>24 doden </a:t>
            </a:r>
          </a:p>
          <a:p>
            <a:r>
              <a:rPr lang="nl-NL" dirty="0"/>
              <a:t>621 gewonden (!)</a:t>
            </a:r>
          </a:p>
        </p:txBody>
      </p:sp>
    </p:spTree>
    <p:extLst>
      <p:ext uri="{BB962C8B-B14F-4D97-AF65-F5344CB8AC3E}">
        <p14:creationId xmlns:p14="http://schemas.microsoft.com/office/powerpoint/2010/main" val="2491427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734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1BE3502-35D0-4FAE-81A7-6F45F352B978}"/>
              </a:ext>
            </a:extLst>
          </p:cNvPr>
          <p:cNvSpPr>
            <a:spLocks noGrp="1"/>
          </p:cNvSpPr>
          <p:nvPr>
            <p:ph type="title"/>
          </p:nvPr>
        </p:nvSpPr>
        <p:spPr>
          <a:xfrm>
            <a:off x="960120" y="643467"/>
            <a:ext cx="3212593" cy="5571066"/>
          </a:xfrm>
        </p:spPr>
        <p:txBody>
          <a:bodyPr>
            <a:normAutofit/>
          </a:bodyPr>
          <a:lstStyle/>
          <a:p>
            <a:r>
              <a:rPr lang="nl-NL" sz="4600"/>
              <a:t>Congestie tegengaan</a:t>
            </a:r>
          </a:p>
        </p:txBody>
      </p:sp>
      <p:sp>
        <p:nvSpPr>
          <p:cNvPr id="3" name="Tijdelijke aanduiding voor inhoud 2">
            <a:extLst>
              <a:ext uri="{FF2B5EF4-FFF2-40B4-BE49-F238E27FC236}">
                <a16:creationId xmlns:a16="http://schemas.microsoft.com/office/drawing/2014/main" id="{69E355B2-7EC8-4550-AA8E-4C62F413454A}"/>
              </a:ext>
            </a:extLst>
          </p:cNvPr>
          <p:cNvSpPr>
            <a:spLocks noGrp="1"/>
          </p:cNvSpPr>
          <p:nvPr>
            <p:ph idx="1"/>
          </p:nvPr>
        </p:nvSpPr>
        <p:spPr>
          <a:xfrm>
            <a:off x="5302336" y="643467"/>
            <a:ext cx="5926496" cy="5571066"/>
          </a:xfrm>
        </p:spPr>
        <p:txBody>
          <a:bodyPr anchor="ctr">
            <a:normAutofit/>
          </a:bodyPr>
          <a:lstStyle/>
          <a:p>
            <a:pPr>
              <a:lnSpc>
                <a:spcPct val="91000"/>
              </a:lnSpc>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91000"/>
              </a:lnSpc>
              <a:buFont typeface="Arial" panose="020B0604020202020204" pitchFamily="34" charset="0"/>
              <a:buChar char="•"/>
            </a:pPr>
            <a:r>
              <a:rPr lang="nl-NL" sz="1800">
                <a:effectLst/>
                <a:latin typeface="Calibri" panose="020F0502020204030204" pitchFamily="34" charset="0"/>
                <a:ea typeface="Calibri" panose="020F0502020204030204" pitchFamily="34" charset="0"/>
                <a:cs typeface="Times New Roman" panose="02020603050405020304" pitchFamily="18" charset="0"/>
              </a:rPr>
              <a:t>Informatie te verstrekken (borden, banners + uitleg waarom er gewacht moet worden)</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91000"/>
              </a:lnSpc>
              <a:buFont typeface="Arial" panose="020B0604020202020204" pitchFamily="34" charset="0"/>
              <a:buChar char="•"/>
            </a:pPr>
            <a:r>
              <a:rPr lang="nl-NL" sz="1800">
                <a:effectLst/>
                <a:latin typeface="Calibri" panose="020F0502020204030204" pitchFamily="34" charset="0"/>
                <a:ea typeface="Calibri" panose="020F0502020204030204" pitchFamily="34" charset="0"/>
                <a:cs typeface="Times New Roman" panose="02020603050405020304" pitchFamily="18" charset="0"/>
              </a:rPr>
              <a:t>Inrichting van logisch en eenvoudig houden.</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91000"/>
              </a:lnSpc>
              <a:buFont typeface="Arial" panose="020B0604020202020204" pitchFamily="34" charset="0"/>
              <a:buChar char="•"/>
            </a:pPr>
            <a:r>
              <a:rPr lang="nl-NL" sz="1800">
                <a:effectLst/>
                <a:latin typeface="Calibri" panose="020F0502020204030204" pitchFamily="34" charset="0"/>
                <a:ea typeface="Calibri" panose="020F0502020204030204" pitchFamily="34" charset="0"/>
                <a:cs typeface="Times New Roman" panose="02020603050405020304" pitchFamily="18" charset="0"/>
              </a:rPr>
              <a:t>Voorkomen dat mensen massa in tegengestelde richting gaan (</a:t>
            </a:r>
            <a:r>
              <a:rPr lang="nl-NL" sz="1800" err="1">
                <a:effectLst/>
                <a:latin typeface="Calibri" panose="020F0502020204030204" pitchFamily="34" charset="0"/>
                <a:ea typeface="Calibri" panose="020F0502020204030204" pitchFamily="34" charset="0"/>
                <a:cs typeface="Times New Roman" panose="02020603050405020304" pitchFamily="18" charset="0"/>
              </a:rPr>
              <a:t>Loveparade</a:t>
            </a:r>
            <a:r>
              <a:rPr lang="nl-NL" sz="1800">
                <a:effectLst/>
                <a:latin typeface="Calibri" panose="020F0502020204030204" pitchFamily="34" charset="0"/>
                <a:ea typeface="Calibri" panose="020F0502020204030204" pitchFamily="34" charset="0"/>
                <a:cs typeface="Times New Roman" panose="02020603050405020304" pitchFamily="18" charset="0"/>
              </a:rPr>
              <a:t>)</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91000"/>
              </a:lnSpc>
              <a:buFont typeface="Arial" panose="020B0604020202020204" pitchFamily="34" charset="0"/>
              <a:buChar char="•"/>
            </a:pPr>
            <a:r>
              <a:rPr lang="nl-NL" sz="1800">
                <a:effectLst/>
                <a:latin typeface="Calibri" panose="020F0502020204030204" pitchFamily="34" charset="0"/>
                <a:ea typeface="Calibri" panose="020F0502020204030204" pitchFamily="34" charset="0"/>
                <a:cs typeface="Times New Roman" panose="02020603050405020304" pitchFamily="18" charset="0"/>
              </a:rPr>
              <a:t>Monitoren aantal mensen met m2 (3 / m2)</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91000"/>
              </a:lnSpc>
              <a:buFont typeface="Arial" panose="020B0604020202020204" pitchFamily="34" charset="0"/>
              <a:buChar char="•"/>
            </a:pPr>
            <a:r>
              <a:rPr lang="nl-NL" sz="1800">
                <a:effectLst/>
                <a:latin typeface="Calibri" panose="020F0502020204030204" pitchFamily="34" charset="0"/>
                <a:ea typeface="Calibri" panose="020F0502020204030204" pitchFamily="34" charset="0"/>
                <a:cs typeface="Times New Roman" panose="02020603050405020304" pitchFamily="18" charset="0"/>
              </a:rPr>
              <a:t>Programmering. (niet op de zelfde tijd stoppen/starten)</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91000"/>
              </a:lnSpc>
              <a:buFont typeface="Arial" panose="020B0604020202020204" pitchFamily="34" charset="0"/>
              <a:buChar char="•"/>
            </a:pPr>
            <a:r>
              <a:rPr lang="nl-NL" sz="1800">
                <a:effectLst/>
                <a:latin typeface="Calibri" panose="020F0502020204030204" pitchFamily="34" charset="0"/>
                <a:ea typeface="Calibri" panose="020F0502020204030204" pitchFamily="34" charset="0"/>
                <a:cs typeface="Times New Roman" panose="02020603050405020304" pitchFamily="18" charset="0"/>
              </a:rPr>
              <a:t>Voorkomen van agressie (beter hostess dan uitsmijter)</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91000"/>
              </a:lnSpc>
              <a:buFont typeface="Arial" panose="020B0604020202020204" pitchFamily="34" charset="0"/>
              <a:buChar char="•"/>
            </a:pPr>
            <a:r>
              <a:rPr lang="nl-NL" sz="1800">
                <a:effectLst/>
                <a:latin typeface="Calibri" panose="020F0502020204030204" pitchFamily="34" charset="0"/>
                <a:ea typeface="Calibri" panose="020F0502020204030204" pitchFamily="34" charset="0"/>
                <a:cs typeface="Times New Roman" panose="02020603050405020304" pitchFamily="18" charset="0"/>
              </a:rPr>
              <a:t>Creëer bufferzones</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91000"/>
              </a:lnSpc>
              <a:buFont typeface="Arial" panose="020B0604020202020204" pitchFamily="34" charset="0"/>
              <a:buChar char="•"/>
            </a:pPr>
            <a:r>
              <a:rPr lang="nl-NL" sz="1800">
                <a:effectLst/>
                <a:latin typeface="Calibri" panose="020F0502020204030204" pitchFamily="34" charset="0"/>
                <a:ea typeface="Calibri" panose="020F0502020204030204" pitchFamily="34" charset="0"/>
                <a:cs typeface="Times New Roman" panose="02020603050405020304" pitchFamily="18" charset="0"/>
              </a:rPr>
              <a:t>Gebruik camera’s op knelpunten</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91000"/>
              </a:lnSpc>
              <a:buFont typeface="Arial" panose="020B0604020202020204" pitchFamily="34" charset="0"/>
              <a:buChar char="•"/>
            </a:pPr>
            <a:r>
              <a:rPr lang="nl-NL" sz="1800">
                <a:effectLst/>
                <a:latin typeface="Calibri" panose="020F0502020204030204" pitchFamily="34" charset="0"/>
                <a:ea typeface="Calibri" panose="020F0502020204030204" pitchFamily="34" charset="0"/>
                <a:cs typeface="Times New Roman" panose="02020603050405020304" pitchFamily="18" charset="0"/>
              </a:rPr>
              <a:t>Ervaren mensen</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p>
            <a:pPr>
              <a:lnSpc>
                <a:spcPct val="91000"/>
              </a:lnSpc>
            </a:pPr>
            <a:endParaRPr lang="nl-NL" sz="1800"/>
          </a:p>
        </p:txBody>
      </p:sp>
    </p:spTree>
    <p:extLst>
      <p:ext uri="{BB962C8B-B14F-4D97-AF65-F5344CB8AC3E}">
        <p14:creationId xmlns:p14="http://schemas.microsoft.com/office/powerpoint/2010/main" val="2931480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42776EC-B778-45F7-965F-28652CC86886}"/>
              </a:ext>
            </a:extLst>
          </p:cNvPr>
          <p:cNvSpPr>
            <a:spLocks noGrp="1"/>
          </p:cNvSpPr>
          <p:nvPr>
            <p:ph type="title"/>
          </p:nvPr>
        </p:nvSpPr>
        <p:spPr>
          <a:xfrm>
            <a:off x="960438" y="317499"/>
            <a:ext cx="4500737" cy="2095501"/>
          </a:xfrm>
        </p:spPr>
        <p:txBody>
          <a:bodyPr>
            <a:normAutofit/>
          </a:bodyPr>
          <a:lstStyle/>
          <a:p>
            <a:r>
              <a:rPr lang="nl-NL">
                <a:solidFill>
                  <a:schemeClr val="tx1"/>
                </a:solidFill>
              </a:rPr>
              <a:t>Daarom</a:t>
            </a:r>
          </a:p>
        </p:txBody>
      </p:sp>
      <p:sp>
        <p:nvSpPr>
          <p:cNvPr id="3" name="Tijdelijke aanduiding voor inhoud 2">
            <a:extLst>
              <a:ext uri="{FF2B5EF4-FFF2-40B4-BE49-F238E27FC236}">
                <a16:creationId xmlns:a16="http://schemas.microsoft.com/office/drawing/2014/main" id="{8B6FBC9A-7C77-4754-9A12-F71A91FC427A}"/>
              </a:ext>
            </a:extLst>
          </p:cNvPr>
          <p:cNvSpPr>
            <a:spLocks noGrp="1"/>
          </p:cNvSpPr>
          <p:nvPr>
            <p:ph idx="1"/>
          </p:nvPr>
        </p:nvSpPr>
        <p:spPr>
          <a:xfrm>
            <a:off x="960438" y="2587625"/>
            <a:ext cx="4500737" cy="3594100"/>
          </a:xfrm>
        </p:spPr>
        <p:txBody>
          <a:bodyPr anchor="t">
            <a:normAutofit/>
          </a:bodyPr>
          <a:lstStyle/>
          <a:p>
            <a:r>
              <a:rPr lang="nl-NL" dirty="0" err="1"/>
              <a:t>Signing</a:t>
            </a:r>
            <a:r>
              <a:rPr lang="nl-NL" dirty="0"/>
              <a:t>!</a:t>
            </a:r>
          </a:p>
        </p:txBody>
      </p:sp>
      <p:pic>
        <p:nvPicPr>
          <p:cNvPr id="4" name="Afbeelding 3">
            <a:extLst>
              <a:ext uri="{FF2B5EF4-FFF2-40B4-BE49-F238E27FC236}">
                <a16:creationId xmlns:a16="http://schemas.microsoft.com/office/drawing/2014/main" id="{8767E6D3-F274-412A-90B2-B9BCE137F02F}"/>
              </a:ext>
            </a:extLst>
          </p:cNvPr>
          <p:cNvPicPr/>
          <p:nvPr/>
        </p:nvPicPr>
        <p:blipFill rotWithShape="1">
          <a:blip r:embed="rId2">
            <a:extLst>
              <a:ext uri="{28A0092B-C50C-407E-A947-70E740481C1C}">
                <a14:useLocalDpi xmlns:a14="http://schemas.microsoft.com/office/drawing/2010/main" val="0"/>
              </a:ext>
            </a:extLst>
          </a:blip>
          <a:srcRect r="1" b="4681"/>
          <a:stretch/>
        </p:blipFill>
        <p:spPr bwMode="auto">
          <a:xfrm>
            <a:off x="6094474" y="10"/>
            <a:ext cx="6097526" cy="6857990"/>
          </a:xfrm>
          <a:prstGeom prst="rect">
            <a:avLst/>
          </a:prstGeom>
          <a:noFill/>
        </p:spPr>
      </p:pic>
    </p:spTree>
    <p:extLst>
      <p:ext uri="{BB962C8B-B14F-4D97-AF65-F5344CB8AC3E}">
        <p14:creationId xmlns:p14="http://schemas.microsoft.com/office/powerpoint/2010/main" val="39800671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45EE48E-8B13-40FA-BA2A-115F39003D7A}"/>
              </a:ext>
            </a:extLst>
          </p:cNvPr>
          <p:cNvSpPr>
            <a:spLocks noGrp="1"/>
          </p:cNvSpPr>
          <p:nvPr>
            <p:ph type="title"/>
          </p:nvPr>
        </p:nvSpPr>
        <p:spPr>
          <a:xfrm>
            <a:off x="960120" y="317814"/>
            <a:ext cx="10268712" cy="1700784"/>
          </a:xfrm>
        </p:spPr>
        <p:txBody>
          <a:bodyPr>
            <a:normAutofit/>
          </a:bodyPr>
          <a:lstStyle/>
          <a:p>
            <a:r>
              <a:rPr lang="nl-NL" dirty="0" err="1"/>
              <a:t>Risico-analyse</a:t>
            </a:r>
            <a:endParaRPr lang="nl-NL" dirty="0"/>
          </a:p>
        </p:txBody>
      </p:sp>
      <p:sp>
        <p:nvSpPr>
          <p:cNvPr id="10" name="Rectangle 9">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5E4843EE-7451-48FA-8808-A449BF65F61C}"/>
              </a:ext>
            </a:extLst>
          </p:cNvPr>
          <p:cNvSpPr>
            <a:spLocks noGrp="1"/>
          </p:cNvSpPr>
          <p:nvPr>
            <p:ph idx="1"/>
          </p:nvPr>
        </p:nvSpPr>
        <p:spPr>
          <a:xfrm>
            <a:off x="960120" y="2587752"/>
            <a:ext cx="10268712" cy="3258102"/>
          </a:xfrm>
        </p:spPr>
        <p:txBody>
          <a:bodyPr>
            <a:normAutofit/>
          </a:bodyPr>
          <a:lstStyle/>
          <a:p>
            <a:r>
              <a:rPr lang="nl-NL" dirty="0"/>
              <a:t>Het regionaal evenementenbesluit kent de afspraak dat er bij </a:t>
            </a:r>
            <a:r>
              <a:rPr lang="nl-NL" dirty="0" err="1"/>
              <a:t>aandachtsevenementen</a:t>
            </a:r>
            <a:r>
              <a:rPr lang="nl-NL" dirty="0"/>
              <a:t> (eventueel) of risico evenementen (altijd) een veiligheidsoverleg (vergunningverlener, parate diensten en organisator) bijeenkomt. </a:t>
            </a:r>
          </a:p>
          <a:p>
            <a:endParaRPr lang="nl-NL" dirty="0"/>
          </a:p>
          <a:p>
            <a:r>
              <a:rPr lang="nl-NL" dirty="0"/>
              <a:t>Om de veiligheid te kunnen waarborgen is het raadzaam dat er een risicoanalyse van het evenement wordt uitgevoerd. </a:t>
            </a:r>
          </a:p>
        </p:txBody>
      </p:sp>
    </p:spTree>
    <p:extLst>
      <p:ext uri="{BB962C8B-B14F-4D97-AF65-F5344CB8AC3E}">
        <p14:creationId xmlns:p14="http://schemas.microsoft.com/office/powerpoint/2010/main" val="116374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734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5E28A0D-BCB5-4676-BC80-E36A8D91BF47}"/>
              </a:ext>
            </a:extLst>
          </p:cNvPr>
          <p:cNvSpPr>
            <a:spLocks noGrp="1"/>
          </p:cNvSpPr>
          <p:nvPr>
            <p:ph type="title"/>
          </p:nvPr>
        </p:nvSpPr>
        <p:spPr>
          <a:xfrm>
            <a:off x="960120" y="643467"/>
            <a:ext cx="3212593" cy="5571066"/>
          </a:xfrm>
        </p:spPr>
        <p:txBody>
          <a:bodyPr>
            <a:normAutofit/>
          </a:bodyPr>
          <a:lstStyle/>
          <a:p>
            <a:r>
              <a:rPr lang="nl-NL" sz="3600"/>
              <a:t>Type evenementen </a:t>
            </a:r>
          </a:p>
        </p:txBody>
      </p:sp>
      <p:graphicFrame>
        <p:nvGraphicFramePr>
          <p:cNvPr id="5" name="Tijdelijke aanduiding voor inhoud 2">
            <a:extLst>
              <a:ext uri="{FF2B5EF4-FFF2-40B4-BE49-F238E27FC236}">
                <a16:creationId xmlns:a16="http://schemas.microsoft.com/office/drawing/2014/main" id="{F9CB67E2-C13B-4571-92DB-1A2205DC9822}"/>
              </a:ext>
            </a:extLst>
          </p:cNvPr>
          <p:cNvGraphicFramePr>
            <a:graphicFrameLocks noGrp="1"/>
          </p:cNvGraphicFramePr>
          <p:nvPr>
            <p:ph idx="1"/>
            <p:extLst>
              <p:ext uri="{D42A27DB-BD31-4B8C-83A1-F6EECF244321}">
                <p14:modId xmlns:p14="http://schemas.microsoft.com/office/powerpoint/2010/main" val="2254700967"/>
              </p:ext>
            </p:extLst>
          </p:nvPr>
        </p:nvGraphicFramePr>
        <p:xfrm>
          <a:off x="5411638" y="643467"/>
          <a:ext cx="6778838" cy="5571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1770219"/>
      </p:ext>
    </p:extLst>
  </p:cSld>
  <p:clrMapOvr>
    <a:masterClrMapping/>
  </p:clrMapOvr>
</p:sld>
</file>

<file path=ppt/theme/theme1.xml><?xml version="1.0" encoding="utf-8"?>
<a:theme xmlns:a="http://schemas.openxmlformats.org/drawingml/2006/main" name="JuxtaposeVTI">
  <a:themeElements>
    <a:clrScheme name="Juxtapose">
      <a:dk1>
        <a:sysClr val="windowText" lastClr="000000"/>
      </a:dk1>
      <a:lt1>
        <a:sysClr val="window" lastClr="FFFFFF"/>
      </a:lt1>
      <a:dk2>
        <a:srgbClr val="3F3F3F"/>
      </a:dk2>
      <a:lt2>
        <a:srgbClr val="F8F7F5"/>
      </a:lt2>
      <a:accent1>
        <a:srgbClr val="F99700"/>
      </a:accent1>
      <a:accent2>
        <a:srgbClr val="00BAC7"/>
      </a:accent2>
      <a:accent3>
        <a:srgbClr val="FF5C21"/>
      </a:accent3>
      <a:accent4>
        <a:srgbClr val="6F7EFD"/>
      </a:accent4>
      <a:accent5>
        <a:srgbClr val="ACACAC"/>
      </a:accent5>
      <a:accent6>
        <a:srgbClr val="737373"/>
      </a:accent6>
      <a:hlink>
        <a:srgbClr val="0099FF"/>
      </a:hlink>
      <a:folHlink>
        <a:srgbClr val="868686"/>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docProps/app.xml><?xml version="1.0" encoding="utf-8"?>
<Properties xmlns="http://schemas.openxmlformats.org/officeDocument/2006/extended-properties" xmlns:vt="http://schemas.openxmlformats.org/officeDocument/2006/docPropsVTypes">
  <TotalTime>81</TotalTime>
  <Words>328</Words>
  <Application>Microsoft Office PowerPoint</Application>
  <PresentationFormat>Breedbeeld</PresentationFormat>
  <Paragraphs>51</Paragraphs>
  <Slides>12</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12</vt:i4>
      </vt:variant>
    </vt:vector>
  </HeadingPairs>
  <TitlesOfParts>
    <vt:vector size="18" baseType="lpstr">
      <vt:lpstr>Arial</vt:lpstr>
      <vt:lpstr>Calibri</vt:lpstr>
      <vt:lpstr>Franklin Gothic Demi Cond</vt:lpstr>
      <vt:lpstr>Franklin Gothic Medium</vt:lpstr>
      <vt:lpstr>Wingdings</vt:lpstr>
      <vt:lpstr>JuxtaposeVTI</vt:lpstr>
      <vt:lpstr>Les 2 Vrijetijd lj2 P3</vt:lpstr>
      <vt:lpstr>Opbouw van de les:</vt:lpstr>
      <vt:lpstr>Fyre -documentaire</vt:lpstr>
      <vt:lpstr>Inrichting:</vt:lpstr>
      <vt:lpstr>Loveparade Duisburg</vt:lpstr>
      <vt:lpstr>Congestie tegengaan</vt:lpstr>
      <vt:lpstr>Daarom</vt:lpstr>
      <vt:lpstr>Risico-analyse</vt:lpstr>
      <vt:lpstr>Type evenementen </vt:lpstr>
      <vt:lpstr>Veiligheidsketen</vt:lpstr>
      <vt:lpstr>LA en opdracht:</vt:lpstr>
      <vt:lpstr>Lees bladzijde 1 tm 35 en maak de opdrachten op blz 35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2 Vrijetijd lj2 P3</dc:title>
  <dc:creator>Machiel Huizer</dc:creator>
  <cp:lastModifiedBy>Machiel Huizer</cp:lastModifiedBy>
  <cp:revision>5</cp:revision>
  <dcterms:created xsi:type="dcterms:W3CDTF">2021-02-09T07:34:19Z</dcterms:created>
  <dcterms:modified xsi:type="dcterms:W3CDTF">2021-02-09T08:55:55Z</dcterms:modified>
</cp:coreProperties>
</file>